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681" r:id="rId5"/>
    <p:sldId id="895" r:id="rId6"/>
    <p:sldId id="896" r:id="rId7"/>
    <p:sldId id="899" r:id="rId8"/>
    <p:sldId id="916" r:id="rId9"/>
    <p:sldId id="923" r:id="rId10"/>
    <p:sldId id="926" r:id="rId11"/>
    <p:sldId id="900" r:id="rId12"/>
    <p:sldId id="928" r:id="rId13"/>
    <p:sldId id="929" r:id="rId14"/>
    <p:sldId id="942" r:id="rId15"/>
    <p:sldId id="952" r:id="rId16"/>
    <p:sldId id="904" r:id="rId17"/>
    <p:sldId id="945" r:id="rId18"/>
    <p:sldId id="953" r:id="rId19"/>
    <p:sldId id="947" r:id="rId20"/>
    <p:sldId id="919" r:id="rId21"/>
    <p:sldId id="920" r:id="rId22"/>
    <p:sldId id="949" r:id="rId23"/>
    <p:sldId id="951" r:id="rId24"/>
    <p:sldId id="950" r:id="rId25"/>
    <p:sldId id="948" r:id="rId26"/>
    <p:sldId id="918" r:id="rId27"/>
    <p:sldId id="917" r:id="rId28"/>
    <p:sldId id="914" r:id="rId29"/>
    <p:sldId id="902" r:id="rId30"/>
    <p:sldId id="903" r:id="rId31"/>
    <p:sldId id="905" r:id="rId32"/>
    <p:sldId id="906" r:id="rId33"/>
    <p:sldId id="909" r:id="rId34"/>
    <p:sldId id="907" r:id="rId35"/>
    <p:sldId id="910" r:id="rId36"/>
    <p:sldId id="912" r:id="rId37"/>
    <p:sldId id="913" r:id="rId38"/>
    <p:sldId id="924" r:id="rId39"/>
    <p:sldId id="915" r:id="rId40"/>
    <p:sldId id="922" r:id="rId41"/>
    <p:sldId id="921" r:id="rId42"/>
    <p:sldId id="925" r:id="rId4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6"/>
            <p14:sldId id="899"/>
            <p14:sldId id="916"/>
            <p14:sldId id="923"/>
            <p14:sldId id="926"/>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CF6"/>
    <a:srgbClr val="0000FF"/>
    <a:srgbClr val="100003"/>
    <a:srgbClr val="327B9B"/>
    <a:srgbClr val="201F32"/>
    <a:srgbClr val="194A57"/>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79" d="100"/>
          <a:sy n="79" d="100"/>
        </p:scale>
        <p:origin x="450" y="11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17/04/2025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17/04/2025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17/04/2025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17/04/2025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027" y="-262811"/>
            <a:ext cx="6138744" cy="61387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85A4D84-5B8F-049C-CF88-7EE63FA3A9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E7EEECA1-CDC0-8DE2-4E45-572DB32A0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2" name="Picture 4">
            <a:extLst>
              <a:ext uri="{FF2B5EF4-FFF2-40B4-BE49-F238E27FC236}">
                <a16:creationId xmlns:a16="http://schemas.microsoft.com/office/drawing/2014/main" id="{891FE5E0-F07B-DD59-EC79-848B672203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A289EDF3-36DA-AD74-E80D-73612C6F59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5" name="Picture 4">
            <a:extLst>
              <a:ext uri="{FF2B5EF4-FFF2-40B4-BE49-F238E27FC236}">
                <a16:creationId xmlns:a16="http://schemas.microsoft.com/office/drawing/2014/main" id="{FE86857E-88E0-171E-4E70-2F0FD4A8F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4" name="Picture 4">
            <a:extLst>
              <a:ext uri="{FF2B5EF4-FFF2-40B4-BE49-F238E27FC236}">
                <a16:creationId xmlns:a16="http://schemas.microsoft.com/office/drawing/2014/main" id="{36EB0C8B-166C-77B7-2AEC-054524CC1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9" name="Picture 4">
            <a:extLst>
              <a:ext uri="{FF2B5EF4-FFF2-40B4-BE49-F238E27FC236}">
                <a16:creationId xmlns:a16="http://schemas.microsoft.com/office/drawing/2014/main" id="{56EFB6DE-D92B-A8C5-51CD-8CC654027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D2783AE6-7197-289D-9ED7-EB615FA60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9A82FD2B-E9EC-2192-6CA4-19D33ECEA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5"/>
          <a:stretch>
            <a:fillRect/>
          </a:stretch>
        </p:blipFill>
        <p:spPr>
          <a:xfrm>
            <a:off x="3807070" y="3189201"/>
            <a:ext cx="4052149" cy="2176438"/>
          </a:xfrm>
          <a:prstGeom prst="rect">
            <a:avLst/>
          </a:prstGeom>
        </p:spPr>
      </p:pic>
    </p:spTree>
    <p:extLst>
      <p:ext uri="{BB962C8B-B14F-4D97-AF65-F5344CB8AC3E}">
        <p14:creationId xmlns:p14="http://schemas.microsoft.com/office/powerpoint/2010/main" val="92607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https://github.com/AxaFrance/SlimFaas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4" name="ZoneTexte 3">
            <a:extLst>
              <a:ext uri="{FF2B5EF4-FFF2-40B4-BE49-F238E27FC236}">
                <a16:creationId xmlns:a16="http://schemas.microsoft.com/office/drawing/2014/main" id="{112440FF-7D7B-ADC0-1D27-C4C87DC351E7}"/>
              </a:ext>
            </a:extLst>
          </p:cNvPr>
          <p:cNvSpPr txBox="1"/>
          <p:nvPr/>
        </p:nvSpPr>
        <p:spPr>
          <a:xfrm>
            <a:off x="-499411" y="1832560"/>
            <a:ext cx="4413738" cy="2862322"/>
          </a:xfrm>
          <a:prstGeom prst="rect">
            <a:avLst/>
          </a:prstGeom>
          <a:noFill/>
        </p:spPr>
        <p:txBody>
          <a:bodyPr wrap="square" rtlCol="0">
            <a:spAutoFit/>
          </a:bodyPr>
          <a:lstStyle/>
          <a:p>
            <a:pPr algn="ctr"/>
            <a:r>
              <a:rPr lang="fr-FR" sz="6000" dirty="0" err="1">
                <a:solidFill>
                  <a:schemeClr val="accent6">
                    <a:lumMod val="75000"/>
                  </a:schemeClr>
                </a:solidFill>
              </a:rPr>
              <a:t>Before</a:t>
            </a:r>
            <a:r>
              <a:rPr lang="fr-FR" sz="6000" dirty="0">
                <a:solidFill>
                  <a:schemeClr val="accent6">
                    <a:lumMod val="75000"/>
                  </a:schemeClr>
                </a:solidFill>
              </a:rPr>
              <a:t> </a:t>
            </a:r>
            <a:r>
              <a:rPr lang="fr-FR" sz="6000" dirty="0" err="1">
                <a:solidFill>
                  <a:schemeClr val="accent6">
                    <a:lumMod val="75000"/>
                  </a:schemeClr>
                </a:solidFill>
              </a:rPr>
              <a:t>SlimFaas</a:t>
            </a:r>
            <a:endParaRPr lang="fr-FR" sz="6000" dirty="0">
              <a:solidFill>
                <a:schemeClr val="accent6">
                  <a:lumMod val="75000"/>
                </a:schemeClr>
              </a:solidFill>
            </a:endParaRPr>
          </a:p>
          <a:p>
            <a:pPr algn="ctr"/>
            <a:endParaRPr lang="fr-FR" sz="6000" dirty="0">
              <a:solidFill>
                <a:schemeClr val="accent6">
                  <a:lumMod val="75000"/>
                </a:schemeClr>
              </a:solidFill>
            </a:endParaRPr>
          </a:p>
        </p:txBody>
      </p:sp>
      <p:sp>
        <p:nvSpPr>
          <p:cNvPr id="6" name="TextBox 35">
            <a:extLst>
              <a:ext uri="{FF2B5EF4-FFF2-40B4-BE49-F238E27FC236}">
                <a16:creationId xmlns:a16="http://schemas.microsoft.com/office/drawing/2014/main" id="{798ED9EA-6CB2-21B3-7E41-51B2FD15E0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ZoneTexte 8">
            <a:extLst>
              <a:ext uri="{FF2B5EF4-FFF2-40B4-BE49-F238E27FC236}">
                <a16:creationId xmlns:a16="http://schemas.microsoft.com/office/drawing/2014/main" id="{2A9687D0-19A1-1E0E-ABEA-149C9B152303}"/>
              </a:ext>
            </a:extLst>
          </p:cNvPr>
          <p:cNvSpPr txBox="1"/>
          <p:nvPr/>
        </p:nvSpPr>
        <p:spPr>
          <a:xfrm>
            <a:off x="8055428" y="2001838"/>
            <a:ext cx="4136572" cy="2800767"/>
          </a:xfrm>
          <a:prstGeom prst="rect">
            <a:avLst/>
          </a:prstGeom>
          <a:solidFill>
            <a:schemeClr val="bg2">
              <a:lumMod val="25000"/>
            </a:schemeClr>
          </a:solidFill>
        </p:spPr>
        <p:txBody>
          <a:bodyPr wrap="square">
            <a:spAutoFit/>
          </a:bodyPr>
          <a:lstStyle/>
          <a:p>
            <a:r>
              <a:rPr lang="fr-FR" sz="4400" dirty="0">
                <a:solidFill>
                  <a:schemeClr val="bg1"/>
                </a:solidFill>
              </a:rPr>
              <a:t>200 €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6000 € per </a:t>
            </a:r>
            <a:r>
              <a:rPr lang="fr-FR" sz="4400" dirty="0" err="1">
                <a:solidFill>
                  <a:schemeClr val="bg1"/>
                </a:solidFill>
              </a:rPr>
              <a:t>month</a:t>
            </a:r>
            <a:endParaRPr lang="fr-FR" sz="4400" dirty="0">
              <a:solidFill>
                <a:schemeClr val="bg1"/>
              </a:solidFill>
            </a:endParaRPr>
          </a:p>
        </p:txBody>
      </p:sp>
      <p:sp>
        <p:nvSpPr>
          <p:cNvPr id="8" name="Rectangle 7">
            <a:extLst>
              <a:ext uri="{FF2B5EF4-FFF2-40B4-BE49-F238E27FC236}">
                <a16:creationId xmlns:a16="http://schemas.microsoft.com/office/drawing/2014/main" id="{1CA38ACF-D320-1377-69C3-FF89DA6859B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10" name="Picture 4">
            <a:extLst>
              <a:ext uri="{FF2B5EF4-FFF2-40B4-BE49-F238E27FC236}">
                <a16:creationId xmlns:a16="http://schemas.microsoft.com/office/drawing/2014/main" id="{5F77F281-2AE2-11A9-17E5-AB55CF194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3483428" y="0"/>
            <a:ext cx="4572000" cy="6858000"/>
          </a:xfrm>
          <a:prstGeom prst="rect">
            <a:avLst/>
          </a:prstGeom>
        </p:spPr>
      </p:pic>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pic>
        <p:nvPicPr>
          <p:cNvPr id="15" name="Espace réservé du contenu 14" descr="Une image contenant habits, personne, haut, Visage humain&#10;&#10;Le contenu généré par l’IA peut être incorrect.">
            <a:extLst>
              <a:ext uri="{FF2B5EF4-FFF2-40B4-BE49-F238E27FC236}">
                <a16:creationId xmlns:a16="http://schemas.microsoft.com/office/drawing/2014/main" id="{CD8F6DDC-36BB-79CA-71FE-C99B8C3BF774}"/>
              </a:ext>
            </a:extLst>
          </p:cNvPr>
          <p:cNvPicPr>
            <a:picLocks noGrp="1" noChangeAspect="1"/>
          </p:cNvPicPr>
          <p:nvPr>
            <p:ph idx="1"/>
          </p:nvPr>
        </p:nvPicPr>
        <p:blipFill>
          <a:blip r:embed="rId2"/>
          <a:stretch>
            <a:fillRect/>
          </a:stretch>
        </p:blipFill>
        <p:spPr>
          <a:xfrm>
            <a:off x="3507075" y="0"/>
            <a:ext cx="4567949" cy="6851932"/>
          </a:xfrm>
        </p:spPr>
      </p:pic>
      <p:sp>
        <p:nvSpPr>
          <p:cNvPr id="9" name="TextBox 35">
            <a:extLst>
              <a:ext uri="{FF2B5EF4-FFF2-40B4-BE49-F238E27FC236}">
                <a16:creationId xmlns:a16="http://schemas.microsoft.com/office/drawing/2014/main" id="{536F3603-47B9-57F8-EAD5-EF6E80BDF1A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0" name="Graphique 9">
            <a:extLst>
              <a:ext uri="{FF2B5EF4-FFF2-40B4-BE49-F238E27FC236}">
                <a16:creationId xmlns:a16="http://schemas.microsoft.com/office/drawing/2014/main" id="{6C7E4C0C-1F71-380B-F568-D420E659A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6" name="ZoneTexte 5">
            <a:extLst>
              <a:ext uri="{FF2B5EF4-FFF2-40B4-BE49-F238E27FC236}">
                <a16:creationId xmlns:a16="http://schemas.microsoft.com/office/drawing/2014/main" id="{2F5579A4-3EDB-5A7C-7F30-15189180B396}"/>
              </a:ext>
            </a:extLst>
          </p:cNvPr>
          <p:cNvSpPr txBox="1"/>
          <p:nvPr/>
        </p:nvSpPr>
        <p:spPr>
          <a:xfrm>
            <a:off x="8055428" y="1027906"/>
            <a:ext cx="4136572" cy="2800767"/>
          </a:xfrm>
          <a:prstGeom prst="rect">
            <a:avLst/>
          </a:prstGeom>
          <a:solidFill>
            <a:schemeClr val="bg2">
              <a:lumMod val="25000"/>
            </a:schemeClr>
          </a:solidFill>
        </p:spPr>
        <p:txBody>
          <a:bodyPr wrap="square">
            <a:spAutoFit/>
          </a:bodyPr>
          <a:lstStyle/>
          <a:p>
            <a:r>
              <a:rPr lang="fr-FR" sz="4400" dirty="0">
                <a:solidFill>
                  <a:schemeClr val="bg1"/>
                </a:solidFill>
              </a:rPr>
              <a:t>42 €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1260 € per </a:t>
            </a:r>
            <a:r>
              <a:rPr lang="fr-FR" sz="4400" dirty="0" err="1">
                <a:solidFill>
                  <a:schemeClr val="bg1"/>
                </a:solidFill>
              </a:rPr>
              <a:t>month</a:t>
            </a:r>
            <a:endParaRPr lang="fr-FR" sz="4400" dirty="0">
              <a:solidFill>
                <a:schemeClr val="bg1"/>
              </a:solidFill>
            </a:endParaRPr>
          </a:p>
        </p:txBody>
      </p:sp>
      <p:sp>
        <p:nvSpPr>
          <p:cNvPr id="11" name="ZoneTexte 10">
            <a:extLst>
              <a:ext uri="{FF2B5EF4-FFF2-40B4-BE49-F238E27FC236}">
                <a16:creationId xmlns:a16="http://schemas.microsoft.com/office/drawing/2014/main" id="{5955443C-C1EB-6E31-F575-03DED21394C1}"/>
              </a:ext>
            </a:extLst>
          </p:cNvPr>
          <p:cNvSpPr txBox="1"/>
          <p:nvPr/>
        </p:nvSpPr>
        <p:spPr>
          <a:xfrm>
            <a:off x="8055428" y="4180344"/>
            <a:ext cx="4162134" cy="1569660"/>
          </a:xfrm>
          <a:prstGeom prst="rect">
            <a:avLst/>
          </a:prstGeom>
          <a:solidFill>
            <a:srgbClr val="00B050"/>
          </a:solidFill>
        </p:spPr>
        <p:txBody>
          <a:bodyPr wrap="square">
            <a:spAutoFit/>
          </a:bodyPr>
          <a:lstStyle/>
          <a:p>
            <a:r>
              <a:rPr lang="fr-FR" sz="4800" dirty="0">
                <a:solidFill>
                  <a:schemeClr val="bg1"/>
                </a:solidFill>
              </a:rPr>
              <a:t>So 4740 € </a:t>
            </a:r>
            <a:r>
              <a:rPr lang="fr-FR" sz="4800" dirty="0" err="1">
                <a:solidFill>
                  <a:schemeClr val="bg1"/>
                </a:solidFill>
              </a:rPr>
              <a:t>earn</a:t>
            </a:r>
            <a:r>
              <a:rPr lang="fr-FR" sz="4800" dirty="0">
                <a:solidFill>
                  <a:schemeClr val="bg1"/>
                </a:solidFill>
              </a:rPr>
              <a:t> </a:t>
            </a:r>
            <a:r>
              <a:rPr lang="fr-FR" sz="4800" dirty="0" err="1">
                <a:solidFill>
                  <a:schemeClr val="bg1"/>
                </a:solidFill>
              </a:rPr>
              <a:t>each</a:t>
            </a:r>
            <a:r>
              <a:rPr lang="fr-FR" sz="4800" dirty="0">
                <a:solidFill>
                  <a:schemeClr val="bg1"/>
                </a:solidFill>
              </a:rPr>
              <a:t> </a:t>
            </a:r>
            <a:r>
              <a:rPr lang="fr-FR" sz="4800" dirty="0" err="1">
                <a:solidFill>
                  <a:schemeClr val="bg1"/>
                </a:solidFill>
              </a:rPr>
              <a:t>month</a:t>
            </a:r>
            <a:endParaRPr lang="fr-FR" sz="4800" dirty="0">
              <a:solidFill>
                <a:schemeClr val="bg1"/>
              </a:solidFill>
            </a:endParaRPr>
          </a:p>
        </p:txBody>
      </p:sp>
      <p:sp>
        <p:nvSpPr>
          <p:cNvPr id="12" name="ZoneTexte 11">
            <a:extLst>
              <a:ext uri="{FF2B5EF4-FFF2-40B4-BE49-F238E27FC236}">
                <a16:creationId xmlns:a16="http://schemas.microsoft.com/office/drawing/2014/main" id="{46462564-D64F-DE94-3326-93B3A2304AE1}"/>
              </a:ext>
            </a:extLst>
          </p:cNvPr>
          <p:cNvSpPr txBox="1"/>
          <p:nvPr/>
        </p:nvSpPr>
        <p:spPr>
          <a:xfrm>
            <a:off x="-511234" y="1206145"/>
            <a:ext cx="4413738" cy="1107996"/>
          </a:xfrm>
          <a:prstGeom prst="rect">
            <a:avLst/>
          </a:prstGeom>
          <a:noFill/>
        </p:spPr>
        <p:txBody>
          <a:bodyPr wrap="square" rtlCol="0">
            <a:spAutoFit/>
          </a:bodyPr>
          <a:lstStyle/>
          <a:p>
            <a:pPr algn="ctr"/>
            <a:r>
              <a:rPr lang="fr-FR" sz="6600" dirty="0" err="1">
                <a:solidFill>
                  <a:schemeClr val="accent6">
                    <a:lumMod val="75000"/>
                  </a:schemeClr>
                </a:solidFill>
              </a:rPr>
              <a:t>With</a:t>
            </a:r>
            <a:endParaRPr lang="fr-FR" sz="6600" dirty="0">
              <a:solidFill>
                <a:schemeClr val="accent6">
                  <a:lumMod val="75000"/>
                </a:schemeClr>
              </a:solidFill>
            </a:endParaRPr>
          </a:p>
        </p:txBody>
      </p:sp>
      <p:sp>
        <p:nvSpPr>
          <p:cNvPr id="8" name="Rectangle 7">
            <a:extLst>
              <a:ext uri="{FF2B5EF4-FFF2-40B4-BE49-F238E27FC236}">
                <a16:creationId xmlns:a16="http://schemas.microsoft.com/office/drawing/2014/main" id="{40C014E0-0654-8024-1797-157FAAA9AF95}"/>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3074" name="Picture 2">
            <a:extLst>
              <a:ext uri="{FF2B5EF4-FFF2-40B4-BE49-F238E27FC236}">
                <a16:creationId xmlns:a16="http://schemas.microsoft.com/office/drawing/2014/main" id="{15812993-C624-06FC-7072-F507D9EED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0" y="2215144"/>
            <a:ext cx="3472445" cy="3472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D7B31B-E766-3DD6-B305-5BA36DBDC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4066489" y="0"/>
            <a:ext cx="4569143" cy="6858000"/>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279C701B-FACE-08E0-4D5B-2F4CF1921109}"/>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7" name="Picture 4">
            <a:extLst>
              <a:ext uri="{FF2B5EF4-FFF2-40B4-BE49-F238E27FC236}">
                <a16:creationId xmlns:a16="http://schemas.microsoft.com/office/drawing/2014/main" id="{B90DDF71-6804-38FA-7606-9E71E7681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1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755114" y="986083"/>
            <a:ext cx="10681771" cy="1325563"/>
          </a:xfrm>
        </p:spPr>
        <p:txBody>
          <a:bodyPr>
            <a:normAutofit/>
          </a:bodyPr>
          <a:lstStyle/>
          <a:p>
            <a:pPr algn="ctr"/>
            <a:r>
              <a:rPr lang="fr-FR" sz="7200" dirty="0"/>
              <a:t>4 </a:t>
            </a:r>
            <a:r>
              <a:rPr lang="fr-FR" sz="7200" dirty="0" err="1"/>
              <a:t>environments</a:t>
            </a:r>
            <a:endParaRPr lang="fr-FR" sz="72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106245" y="4831766"/>
            <a:ext cx="12526177" cy="830997"/>
          </a:xfrm>
          <a:prstGeom prst="rect">
            <a:avLst/>
          </a:prstGeom>
          <a:noFill/>
        </p:spPr>
        <p:txBody>
          <a:bodyPr wrap="square">
            <a:spAutoFit/>
          </a:bodyPr>
          <a:lstStyle/>
          <a:p>
            <a:pPr algn="ctr"/>
            <a:r>
              <a:rPr lang="fr-FR" sz="4800" dirty="0">
                <a:solidFill>
                  <a:schemeClr val="bg2">
                    <a:lumMod val="25000"/>
                  </a:schemeClr>
                </a:solidFill>
              </a:rPr>
              <a:t>4740 € * 4 = </a:t>
            </a:r>
            <a:r>
              <a:rPr lang="fr-FR" sz="4800" dirty="0">
                <a:solidFill>
                  <a:schemeClr val="bg2">
                    <a:lumMod val="25000"/>
                  </a:schemeClr>
                </a:solidFill>
                <a:highlight>
                  <a:srgbClr val="FFFF00"/>
                </a:highlight>
              </a:rPr>
              <a:t>18 960</a:t>
            </a:r>
            <a:r>
              <a:rPr lang="fr-FR" sz="4800" dirty="0">
                <a:solidFill>
                  <a:schemeClr val="bg2">
                    <a:lumMod val="25000"/>
                  </a:schemeClr>
                </a:solidFill>
              </a:rPr>
              <a:t> € </a:t>
            </a:r>
            <a:r>
              <a:rPr lang="fr-FR" sz="4800" dirty="0" err="1">
                <a:solidFill>
                  <a:schemeClr val="bg2">
                    <a:lumMod val="25000"/>
                  </a:schemeClr>
                </a:solidFill>
              </a:rPr>
              <a:t>saved</a:t>
            </a:r>
            <a:r>
              <a:rPr lang="fr-FR" sz="4800" dirty="0">
                <a:solidFill>
                  <a:schemeClr val="bg2">
                    <a:lumMod val="25000"/>
                  </a:schemeClr>
                </a:solidFill>
              </a:rPr>
              <a:t> </a:t>
            </a:r>
            <a:r>
              <a:rPr lang="fr-FR" sz="4800" dirty="0" err="1">
                <a:solidFill>
                  <a:schemeClr val="bg2">
                    <a:lumMod val="25000"/>
                  </a:schemeClr>
                </a:solidFill>
              </a:rPr>
              <a:t>each</a:t>
            </a:r>
            <a:r>
              <a:rPr lang="fr-FR" sz="4800" dirty="0">
                <a:solidFill>
                  <a:schemeClr val="bg2">
                    <a:lumMod val="25000"/>
                  </a:schemeClr>
                </a:solidFill>
              </a:rPr>
              <a:t> </a:t>
            </a:r>
            <a:r>
              <a:rPr lang="fr-FR" sz="4800" dirty="0" err="1">
                <a:solidFill>
                  <a:schemeClr val="bg2">
                    <a:lumMod val="25000"/>
                  </a:schemeClr>
                </a:solidFill>
              </a:rPr>
              <a:t>month</a:t>
            </a:r>
            <a:endParaRPr lang="fr-FR" sz="48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1" name="Rectangle : coins arrondis 10">
            <a:extLst>
              <a:ext uri="{FF2B5EF4-FFF2-40B4-BE49-F238E27FC236}">
                <a16:creationId xmlns:a16="http://schemas.microsoft.com/office/drawing/2014/main" id="{8C6FD2AD-8EDB-C214-2DF0-C00275C6FE34}"/>
              </a:ext>
            </a:extLst>
          </p:cNvPr>
          <p:cNvSpPr/>
          <p:nvPr/>
        </p:nvSpPr>
        <p:spPr>
          <a:xfrm>
            <a:off x="1051444" y="248483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12" name="Rectangle : coins arrondis 11">
            <a:extLst>
              <a:ext uri="{FF2B5EF4-FFF2-40B4-BE49-F238E27FC236}">
                <a16:creationId xmlns:a16="http://schemas.microsoft.com/office/drawing/2014/main" id="{0C3AAC2D-EF50-E513-2344-22AC85B9F3DB}"/>
              </a:ext>
            </a:extLst>
          </p:cNvPr>
          <p:cNvSpPr/>
          <p:nvPr/>
        </p:nvSpPr>
        <p:spPr>
          <a:xfrm>
            <a:off x="3604144" y="2484829"/>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13" name="Rectangle : coins arrondis 12">
            <a:extLst>
              <a:ext uri="{FF2B5EF4-FFF2-40B4-BE49-F238E27FC236}">
                <a16:creationId xmlns:a16="http://schemas.microsoft.com/office/drawing/2014/main" id="{E5084F04-4B73-8E25-6D1B-233B4323854D}"/>
              </a:ext>
            </a:extLst>
          </p:cNvPr>
          <p:cNvSpPr/>
          <p:nvPr/>
        </p:nvSpPr>
        <p:spPr>
          <a:xfrm>
            <a:off x="6156844" y="2488227"/>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14" name="Rectangle : coins arrondis 13">
            <a:extLst>
              <a:ext uri="{FF2B5EF4-FFF2-40B4-BE49-F238E27FC236}">
                <a16:creationId xmlns:a16="http://schemas.microsoft.com/office/drawing/2014/main" id="{7E39B772-40F6-A41F-22C9-F5D7ED507E25}"/>
              </a:ext>
            </a:extLst>
          </p:cNvPr>
          <p:cNvSpPr/>
          <p:nvPr/>
        </p:nvSpPr>
        <p:spPr>
          <a:xfrm>
            <a:off x="8709544" y="250751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5" name="Rectangle 4">
            <a:extLst>
              <a:ext uri="{FF2B5EF4-FFF2-40B4-BE49-F238E27FC236}">
                <a16:creationId xmlns:a16="http://schemas.microsoft.com/office/drawing/2014/main" id="{3CCB112C-35E3-84D5-ADA6-7588D28EB02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4" name="Picture 4">
            <a:extLst>
              <a:ext uri="{FF2B5EF4-FFF2-40B4-BE49-F238E27FC236}">
                <a16:creationId xmlns:a16="http://schemas.microsoft.com/office/drawing/2014/main" id="{05262259-E8A6-2BF7-C27E-4CD0EC0F1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257060" y="950903"/>
            <a:ext cx="11677880" cy="1111565"/>
          </a:xfrm>
        </p:spPr>
        <p:txBody>
          <a:bodyPr>
            <a:normAutofit/>
          </a:bodyPr>
          <a:lstStyle/>
          <a:p>
            <a:pPr algn="ctr"/>
            <a:r>
              <a:rPr lang="fr-FR" sz="5400" dirty="0"/>
              <a:t>Guillaume Chervet Testimonial </a:t>
            </a:r>
            <a:r>
              <a:rPr lang="fr-FR" sz="5400" dirty="0" err="1"/>
              <a:t>with</a:t>
            </a:r>
            <a:endParaRPr lang="fr-FR" sz="54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514120" y="4896721"/>
            <a:ext cx="11677880" cy="830997"/>
          </a:xfrm>
          <a:prstGeom prst="rect">
            <a:avLst/>
          </a:prstGeom>
          <a:noFill/>
        </p:spPr>
        <p:txBody>
          <a:bodyPr wrap="square">
            <a:spAutoFit/>
          </a:bodyPr>
          <a:lstStyle/>
          <a:p>
            <a:r>
              <a:rPr lang="fr-FR" sz="4800" dirty="0" err="1">
                <a:solidFill>
                  <a:schemeClr val="bg2">
                    <a:lumMod val="25000"/>
                  </a:schemeClr>
                </a:solidFill>
              </a:rPr>
              <a:t>We</a:t>
            </a:r>
            <a:r>
              <a:rPr lang="fr-FR" sz="4800" dirty="0">
                <a:solidFill>
                  <a:schemeClr val="bg2">
                    <a:lumMod val="25000"/>
                  </a:schemeClr>
                </a:solidFill>
              </a:rPr>
              <a:t> </a:t>
            </a:r>
            <a:r>
              <a:rPr lang="fr-FR" sz="4800" dirty="0" err="1">
                <a:solidFill>
                  <a:schemeClr val="bg2">
                    <a:lumMod val="25000"/>
                  </a:schemeClr>
                </a:solidFill>
              </a:rPr>
              <a:t>save</a:t>
            </a:r>
            <a:r>
              <a:rPr lang="fr-FR" sz="4800" dirty="0">
                <a:solidFill>
                  <a:schemeClr val="bg2">
                    <a:lumMod val="25000"/>
                  </a:schemeClr>
                </a:solidFill>
              </a:rPr>
              <a:t> </a:t>
            </a:r>
            <a:r>
              <a:rPr lang="fr-FR" sz="4800" dirty="0">
                <a:solidFill>
                  <a:schemeClr val="bg2">
                    <a:lumMod val="25000"/>
                  </a:schemeClr>
                </a:solidFill>
                <a:highlight>
                  <a:srgbClr val="FFFF00"/>
                </a:highlight>
              </a:rPr>
              <a:t>227 520 €</a:t>
            </a:r>
            <a:r>
              <a:rPr lang="fr-FR" sz="4800" dirty="0">
                <a:solidFill>
                  <a:schemeClr val="bg2">
                    <a:lumMod val="25000"/>
                  </a:schemeClr>
                </a:solidFill>
              </a:rPr>
              <a:t> per </a:t>
            </a:r>
            <a:r>
              <a:rPr lang="fr-FR" sz="4800" dirty="0" err="1">
                <a:solidFill>
                  <a:schemeClr val="bg2">
                    <a:lumMod val="25000"/>
                  </a:schemeClr>
                </a:solidFill>
              </a:rPr>
              <a:t>year</a:t>
            </a:r>
            <a:r>
              <a:rPr lang="fr-FR" sz="4800" dirty="0">
                <a:solidFill>
                  <a:schemeClr val="bg2">
                    <a:lumMod val="25000"/>
                  </a:schemeClr>
                </a:solidFill>
              </a:rPr>
              <a:t> on 1 </a:t>
            </a:r>
            <a:r>
              <a:rPr lang="fr-FR" sz="4800" dirty="0" err="1">
                <a:solidFill>
                  <a:schemeClr val="bg2">
                    <a:lumMod val="25000"/>
                  </a:schemeClr>
                </a:solidFill>
              </a:rPr>
              <a:t>project</a:t>
            </a:r>
            <a:r>
              <a:rPr lang="fr-FR" sz="4800" dirty="0">
                <a:solidFill>
                  <a:schemeClr val="bg2">
                    <a:lumMod val="25000"/>
                  </a:schemeClr>
                </a:solidFill>
              </a:rPr>
              <a:t> !</a:t>
            </a: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AA4124F5-CD05-AB7D-965B-5412140871C1}"/>
              </a:ext>
            </a:extLst>
          </p:cNvPr>
          <p:cNvSpPr/>
          <p:nvPr/>
        </p:nvSpPr>
        <p:spPr>
          <a:xfrm rot="1460594">
            <a:off x="9417207" y="3133385"/>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dirty="0"/>
              <a:t>GREEN IT</a:t>
            </a:r>
          </a:p>
        </p:txBody>
      </p:sp>
      <p:sp>
        <p:nvSpPr>
          <p:cNvPr id="10" name="Rectangle 9">
            <a:extLst>
              <a:ext uri="{FF2B5EF4-FFF2-40B4-BE49-F238E27FC236}">
                <a16:creationId xmlns:a16="http://schemas.microsoft.com/office/drawing/2014/main" id="{82BDE823-2A31-0CA9-DACB-37B2DF7DDBB2}"/>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2050" name="Picture 2">
            <a:extLst>
              <a:ext uri="{FF2B5EF4-FFF2-40B4-BE49-F238E27FC236}">
                <a16:creationId xmlns:a16="http://schemas.microsoft.com/office/drawing/2014/main" id="{B48CBCA6-A67B-34DE-BCD4-136661CD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7" y="1588957"/>
            <a:ext cx="3378069" cy="3378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9BEB5AD-9F59-132E-51BD-929181C4E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3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Une image contenant personne, habits, Coude, muscle&#10;&#10;Le contenu généré par l’IA peut être incorrect.">
            <a:extLst>
              <a:ext uri="{FF2B5EF4-FFF2-40B4-BE49-F238E27FC236}">
                <a16:creationId xmlns:a16="http://schemas.microsoft.com/office/drawing/2014/main" id="{B6C1CA4C-1D84-FB46-4620-16219E07A05D}"/>
              </a:ext>
            </a:extLst>
          </p:cNvPr>
          <p:cNvPicPr>
            <a:picLocks noGrp="1" noChangeAspect="1"/>
          </p:cNvPicPr>
          <p:nvPr>
            <p:ph idx="1"/>
          </p:nvPr>
        </p:nvPicPr>
        <p:blipFill>
          <a:blip r:embed="rId2"/>
          <a:stretch>
            <a:fillRect/>
          </a:stretch>
        </p:blipFill>
        <p:spPr>
          <a:xfrm>
            <a:off x="0" y="0"/>
            <a:ext cx="12192000" cy="8128003"/>
          </a:xfrm>
        </p:spPr>
      </p:pic>
      <p:sp>
        <p:nvSpPr>
          <p:cNvPr id="2" name="Titre 1">
            <a:extLst>
              <a:ext uri="{FF2B5EF4-FFF2-40B4-BE49-F238E27FC236}">
                <a16:creationId xmlns:a16="http://schemas.microsoft.com/office/drawing/2014/main" id="{CC53C49E-68E8-8ABE-90AE-4F8409B265DC}"/>
              </a:ext>
            </a:extLst>
          </p:cNvPr>
          <p:cNvSpPr>
            <a:spLocks noGrp="1"/>
          </p:cNvSpPr>
          <p:nvPr>
            <p:ph type="title"/>
          </p:nvPr>
        </p:nvSpPr>
        <p:spPr/>
        <p:txBody>
          <a:bodyPr/>
          <a:lstStyle/>
          <a:p>
            <a:endParaRPr lang="fr-FR"/>
          </a:p>
        </p:txBody>
      </p:sp>
      <p:sp>
        <p:nvSpPr>
          <p:cNvPr id="4" name="Rectangle 3">
            <a:extLst>
              <a:ext uri="{FF2B5EF4-FFF2-40B4-BE49-F238E27FC236}">
                <a16:creationId xmlns:a16="http://schemas.microsoft.com/office/drawing/2014/main" id="{22F49649-43AB-4B0C-9C5E-2E86A9F1F470}"/>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a:t>Testimonial</a:t>
            </a:r>
            <a:endParaRPr lang="fr-FR" sz="4000" dirty="0"/>
          </a:p>
        </p:txBody>
      </p:sp>
      <p:pic>
        <p:nvPicPr>
          <p:cNvPr id="1026" name="Picture 2">
            <a:extLst>
              <a:ext uri="{FF2B5EF4-FFF2-40B4-BE49-F238E27FC236}">
                <a16:creationId xmlns:a16="http://schemas.microsoft.com/office/drawing/2014/main" id="{7F1C36D5-A4F3-FB51-8496-9322B30EB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762" y="3230363"/>
            <a:ext cx="3627637" cy="362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9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1F550296-5549-2206-A1BF-9549331AA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ACF9AF01-B360-AFC3-8C4C-D2BAB444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31504</TotalTime>
  <Words>957</Words>
  <Application>Microsoft Office PowerPoint</Application>
  <PresentationFormat>Grand écran</PresentationFormat>
  <Paragraphs>234</Paragraphs>
  <Slides>39</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4 environments</vt:lpstr>
      <vt:lpstr>Guillaume Chervet Testimonial with</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1272</cp:revision>
  <dcterms:created xsi:type="dcterms:W3CDTF">2020-11-18T10:41:47Z</dcterms:created>
  <dcterms:modified xsi:type="dcterms:W3CDTF">2025-04-17T16:22:21Z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